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Lst>
  <p:sldSz cy="5143500" cx="9144000"/>
  <p:notesSz cx="6858000" cy="9144000"/>
  <p:embeddedFontLst>
    <p:embeddedFont>
      <p:font typeface="Amatic SC"/>
      <p:regular r:id="rId11"/>
      <p:bold r:id="rId12"/>
    </p:embeddedFont>
    <p:embeddedFont>
      <p:font typeface="Source Code Pro"/>
      <p:regular r:id="rId13"/>
      <p:bold r:id="rId14"/>
      <p:italic r:id="rId15"/>
      <p:boldItalic r:id="rId16"/>
    </p:embeddedFont>
    <p:embeddedFont>
      <p:font typeface="Source Code Pro SemiBold"/>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SourceCodeProSemiBold-boldItalic.fntdata"/><Relationship Id="rId11" Type="http://schemas.openxmlformats.org/officeDocument/2006/relationships/font" Target="fonts/AmaticSC-regular.fntdata"/><Relationship Id="rId10" Type="http://schemas.openxmlformats.org/officeDocument/2006/relationships/slide" Target="slides/slide5.xml"/><Relationship Id="rId13" Type="http://schemas.openxmlformats.org/officeDocument/2006/relationships/font" Target="fonts/SourceCodePro-regular.fntdata"/><Relationship Id="rId12" Type="http://schemas.openxmlformats.org/officeDocument/2006/relationships/font" Target="fonts/AmaticSC-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SourceCodePro-italic.fntdata"/><Relationship Id="rId14" Type="http://schemas.openxmlformats.org/officeDocument/2006/relationships/font" Target="fonts/SourceCodePro-bold.fntdata"/><Relationship Id="rId17" Type="http://schemas.openxmlformats.org/officeDocument/2006/relationships/font" Target="fonts/SourceCodeProSemiBold-regular.fntdata"/><Relationship Id="rId16" Type="http://schemas.openxmlformats.org/officeDocument/2006/relationships/font" Target="fonts/SourceCodePro-boldItalic.fntdata"/><Relationship Id="rId5" Type="http://schemas.openxmlformats.org/officeDocument/2006/relationships/notesMaster" Target="notesMasters/notesMaster1.xml"/><Relationship Id="rId19" Type="http://schemas.openxmlformats.org/officeDocument/2006/relationships/font" Target="fonts/SourceCodeProSemiBold-italic.fntdata"/><Relationship Id="rId6" Type="http://schemas.openxmlformats.org/officeDocument/2006/relationships/slide" Target="slides/slide1.xml"/><Relationship Id="rId18" Type="http://schemas.openxmlformats.org/officeDocument/2006/relationships/font" Target="fonts/SourceCodeProSemiBold-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38939a12671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38939a12671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8939a12671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8939a12671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38939a12671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38939a12671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38939a12671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38939a12671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8939a12671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8939a12671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rm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0"/>
              </a:spcBef>
              <a:spcAft>
                <a:spcPts val="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0"/>
              </a:spcBef>
              <a:spcAft>
                <a:spcPts val="0"/>
              </a:spcAft>
              <a:buClr>
                <a:schemeClr val="accent1"/>
              </a:buClr>
              <a:buSzPts val="1400"/>
              <a:buChar char="○"/>
              <a:defRPr>
                <a:solidFill>
                  <a:schemeClr val="accent1"/>
                </a:solidFill>
                <a:highlight>
                  <a:schemeClr val="lt1"/>
                </a:highlight>
              </a:defRPr>
            </a:lvl2pPr>
            <a:lvl3pPr indent="-317500" lvl="2" marL="1371600">
              <a:spcBef>
                <a:spcPts val="0"/>
              </a:spcBef>
              <a:spcAft>
                <a:spcPts val="0"/>
              </a:spcAft>
              <a:buClr>
                <a:schemeClr val="accent1"/>
              </a:buClr>
              <a:buSzPts val="1400"/>
              <a:buChar char="■"/>
              <a:defRPr>
                <a:solidFill>
                  <a:schemeClr val="accent1"/>
                </a:solidFill>
                <a:highlight>
                  <a:schemeClr val="lt1"/>
                </a:highlight>
              </a:defRPr>
            </a:lvl3pPr>
            <a:lvl4pPr indent="-317500" lvl="3" marL="1828800">
              <a:spcBef>
                <a:spcPts val="0"/>
              </a:spcBef>
              <a:spcAft>
                <a:spcPts val="0"/>
              </a:spcAft>
              <a:buClr>
                <a:schemeClr val="accent1"/>
              </a:buClr>
              <a:buSzPts val="1400"/>
              <a:buChar char="●"/>
              <a:defRPr>
                <a:solidFill>
                  <a:schemeClr val="accent1"/>
                </a:solidFill>
                <a:highlight>
                  <a:schemeClr val="lt1"/>
                </a:highlight>
              </a:defRPr>
            </a:lvl4pPr>
            <a:lvl5pPr indent="-317500" lvl="4" marL="2286000">
              <a:spcBef>
                <a:spcPts val="0"/>
              </a:spcBef>
              <a:spcAft>
                <a:spcPts val="0"/>
              </a:spcAft>
              <a:buClr>
                <a:schemeClr val="accent1"/>
              </a:buClr>
              <a:buSzPts val="1400"/>
              <a:buChar char="○"/>
              <a:defRPr>
                <a:solidFill>
                  <a:schemeClr val="accent1"/>
                </a:solidFill>
                <a:highlight>
                  <a:schemeClr val="lt1"/>
                </a:highlight>
              </a:defRPr>
            </a:lvl5pPr>
            <a:lvl6pPr indent="-317500" lvl="5" marL="2743200">
              <a:spcBef>
                <a:spcPts val="0"/>
              </a:spcBef>
              <a:spcAft>
                <a:spcPts val="0"/>
              </a:spcAft>
              <a:buClr>
                <a:schemeClr val="accent1"/>
              </a:buClr>
              <a:buSzPts val="1400"/>
              <a:buChar char="■"/>
              <a:defRPr>
                <a:solidFill>
                  <a:schemeClr val="accent1"/>
                </a:solidFill>
                <a:highlight>
                  <a:schemeClr val="lt1"/>
                </a:highlight>
              </a:defRPr>
            </a:lvl6pPr>
            <a:lvl7pPr indent="-317500" lvl="6" marL="3200400">
              <a:spcBef>
                <a:spcPts val="0"/>
              </a:spcBef>
              <a:spcAft>
                <a:spcPts val="0"/>
              </a:spcAft>
              <a:buClr>
                <a:schemeClr val="accent1"/>
              </a:buClr>
              <a:buSzPts val="1400"/>
              <a:buChar char="●"/>
              <a:defRPr>
                <a:solidFill>
                  <a:schemeClr val="accent1"/>
                </a:solidFill>
                <a:highlight>
                  <a:schemeClr val="lt1"/>
                </a:highlight>
              </a:defRPr>
            </a:lvl7pPr>
            <a:lvl8pPr indent="-317500" lvl="7" marL="3657600">
              <a:spcBef>
                <a:spcPts val="0"/>
              </a:spcBef>
              <a:spcAft>
                <a:spcPts val="0"/>
              </a:spcAft>
              <a:buClr>
                <a:schemeClr val="accent1"/>
              </a:buClr>
              <a:buSzPts val="1400"/>
              <a:buChar char="○"/>
              <a:defRPr>
                <a:solidFill>
                  <a:schemeClr val="accent1"/>
                </a:solidFill>
                <a:highlight>
                  <a:schemeClr val="lt1"/>
                </a:highlight>
              </a:defRPr>
            </a:lvl8pPr>
            <a:lvl9pPr indent="-317500" lvl="8" marL="4114800">
              <a:spcBef>
                <a:spcPts val="0"/>
              </a:spcBef>
              <a:spcAft>
                <a:spcPts val="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419"/>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s-419"/>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hyperlink" Target="https://luke-wriglesworth.github.io/wolfram-nasa-hackathon-2025/"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idx="4294967295" type="ctrTitle"/>
          </p:nvPr>
        </p:nvSpPr>
        <p:spPr>
          <a:xfrm>
            <a:off x="311700" y="1073025"/>
            <a:ext cx="8520600" cy="1768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419" sz="9000"/>
              <a:t>S</a:t>
            </a:r>
            <a:r>
              <a:rPr b="0" lang="es-419" sz="9000"/>
              <a:t>hark</a:t>
            </a:r>
            <a:r>
              <a:rPr lang="es-419" sz="9000"/>
              <a:t>S</a:t>
            </a:r>
            <a:r>
              <a:rPr b="0" lang="es-419" sz="9000"/>
              <a:t>pace </a:t>
            </a:r>
            <a:r>
              <a:rPr lang="es-419" sz="9000"/>
              <a:t>N</a:t>
            </a:r>
            <a:r>
              <a:rPr b="0" lang="es-419" sz="9000"/>
              <a:t>avigator</a:t>
            </a:r>
            <a:endParaRPr b="0" sz="9000"/>
          </a:p>
          <a:p>
            <a:pPr indent="0" lvl="0" marL="0" rtl="0" algn="ctr">
              <a:lnSpc>
                <a:spcPct val="115000"/>
              </a:lnSpc>
              <a:spcBef>
                <a:spcPts val="0"/>
              </a:spcBef>
              <a:spcAft>
                <a:spcPts val="1200"/>
              </a:spcAft>
              <a:buNone/>
            </a:pPr>
            <a:r>
              <a:rPr b="0" i="1" lang="es-419" sz="1908">
                <a:solidFill>
                  <a:srgbClr val="000000"/>
                </a:solidFill>
                <a:latin typeface="Source Code Pro"/>
                <a:ea typeface="Source Code Pro"/>
                <a:cs typeface="Source Code Pro"/>
                <a:sym typeface="Source Code Pro"/>
              </a:rPr>
              <a:t>Sharks from Space challenge</a:t>
            </a:r>
            <a:endParaRPr b="0" i="1" sz="9000"/>
          </a:p>
        </p:txBody>
      </p:sp>
      <p:sp>
        <p:nvSpPr>
          <p:cNvPr id="57" name="Google Shape;57;p13"/>
          <p:cNvSpPr txBox="1"/>
          <p:nvPr>
            <p:ph idx="4294967295" type="subTitle"/>
          </p:nvPr>
        </p:nvSpPr>
        <p:spPr>
          <a:xfrm>
            <a:off x="1495900" y="3215875"/>
            <a:ext cx="6507900" cy="706200"/>
          </a:xfrm>
          <a:prstGeom prst="rect">
            <a:avLst/>
          </a:prstGeom>
        </p:spPr>
        <p:txBody>
          <a:bodyPr anchorCtr="0" anchor="t" bIns="91425" lIns="91425" spcFirstLastPara="1" rIns="91425" wrap="square" tIns="91425">
            <a:normAutofit fontScale="47500"/>
          </a:bodyPr>
          <a:lstStyle/>
          <a:p>
            <a:pPr indent="0" lvl="0" marL="0" rtl="0" algn="ctr">
              <a:spcBef>
                <a:spcPts val="0"/>
              </a:spcBef>
              <a:spcAft>
                <a:spcPts val="1200"/>
              </a:spcAft>
              <a:buNone/>
            </a:pPr>
            <a:r>
              <a:rPr b="1" i="1" lang="es-419" sz="2700">
                <a:solidFill>
                  <a:srgbClr val="000000"/>
                </a:solidFill>
                <a:highlight>
                  <a:srgbClr val="FFFFFF"/>
                </a:highlight>
              </a:rPr>
              <a:t>W</a:t>
            </a:r>
            <a:r>
              <a:rPr b="0" i="1" lang="es-419" sz="2700">
                <a:solidFill>
                  <a:srgbClr val="000000"/>
                </a:solidFill>
                <a:highlight>
                  <a:srgbClr val="FFFFFF"/>
                </a:highlight>
              </a:rPr>
              <a:t>olfram</a:t>
            </a:r>
            <a:r>
              <a:rPr i="1" lang="es-419" sz="2700">
                <a:solidFill>
                  <a:srgbClr val="000000"/>
                </a:solidFill>
                <a:highlight>
                  <a:srgbClr val="FFFFFF"/>
                </a:highlight>
              </a:rPr>
              <a:t> </a:t>
            </a:r>
            <a:r>
              <a:rPr b="1" i="1" lang="es-419" sz="2700">
                <a:solidFill>
                  <a:srgbClr val="000000"/>
                </a:solidFill>
                <a:highlight>
                  <a:srgbClr val="FFFFFF"/>
                </a:highlight>
              </a:rPr>
              <a:t>I</a:t>
            </a:r>
            <a:r>
              <a:rPr b="0" i="1" lang="es-419" sz="2700">
                <a:solidFill>
                  <a:srgbClr val="000000"/>
                </a:solidFill>
                <a:highlight>
                  <a:srgbClr val="FFFFFF"/>
                </a:highlight>
              </a:rPr>
              <a:t>nstitute</a:t>
            </a:r>
            <a:br>
              <a:rPr b="0" i="1" lang="es-419" sz="2700">
                <a:solidFill>
                  <a:srgbClr val="000000"/>
                </a:solidFill>
                <a:highlight>
                  <a:srgbClr val="FFFFFF"/>
                </a:highlight>
              </a:rPr>
            </a:br>
            <a:r>
              <a:rPr b="0" i="1" lang="es-419" sz="2700" u="sng">
                <a:solidFill>
                  <a:schemeClr val="hlink"/>
                </a:solidFill>
                <a:highlight>
                  <a:srgbClr val="FFFFFF"/>
                </a:highlight>
                <a:hlinkClick r:id="rId3"/>
              </a:rPr>
              <a:t>https://luke-wriglesworth.github.io/wolfram-nasa-hackathon-2025/</a:t>
            </a:r>
            <a:r>
              <a:rPr b="0" i="1" lang="es-419" sz="2700">
                <a:solidFill>
                  <a:srgbClr val="000000"/>
                </a:solidFill>
                <a:highlight>
                  <a:srgbClr val="FFFFFF"/>
                </a:highlight>
              </a:rPr>
              <a:t> </a:t>
            </a:r>
            <a:endParaRPr b="0" i="1" sz="33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92850"/>
            <a:ext cx="8520600" cy="80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419"/>
              <a:t>Introduction</a:t>
            </a:r>
            <a:endParaRPr/>
          </a:p>
        </p:txBody>
      </p:sp>
      <p:sp>
        <p:nvSpPr>
          <p:cNvPr id="63" name="Google Shape;63;p14"/>
          <p:cNvSpPr txBox="1"/>
          <p:nvPr>
            <p:ph idx="1" type="body"/>
          </p:nvPr>
        </p:nvSpPr>
        <p:spPr>
          <a:xfrm>
            <a:off x="311700" y="1228675"/>
            <a:ext cx="8520600" cy="3340200"/>
          </a:xfrm>
          <a:prstGeom prst="rect">
            <a:avLst/>
          </a:prstGeom>
        </p:spPr>
        <p:txBody>
          <a:bodyPr anchorCtr="0" anchor="t" bIns="91425" lIns="91425" spcFirstLastPara="1" rIns="91425" wrap="square" tIns="91425">
            <a:normAutofit fontScale="92500" lnSpcReduction="10000"/>
          </a:bodyPr>
          <a:lstStyle/>
          <a:p>
            <a:pPr indent="0" lvl="0" marL="0" rtl="0" algn="ctr">
              <a:spcBef>
                <a:spcPts val="0"/>
              </a:spcBef>
              <a:spcAft>
                <a:spcPts val="0"/>
              </a:spcAft>
              <a:buNone/>
            </a:pPr>
            <a:r>
              <a:rPr lang="es-419" sz="1908">
                <a:solidFill>
                  <a:srgbClr val="000000"/>
                </a:solidFill>
              </a:rPr>
              <a:t>For the </a:t>
            </a:r>
            <a:r>
              <a:rPr i="1" lang="es-419" sz="1908">
                <a:solidFill>
                  <a:srgbClr val="000000"/>
                </a:solidFill>
              </a:rPr>
              <a:t>Sharks from Space </a:t>
            </a:r>
            <a:r>
              <a:rPr lang="es-419" sz="1908">
                <a:solidFill>
                  <a:srgbClr val="000000"/>
                </a:solidFill>
              </a:rPr>
              <a:t>challenge, we created an interactive visualization tool that integrates real NASA datasets such as ocean current, m</a:t>
            </a:r>
            <a:r>
              <a:rPr lang="es-419" sz="1908">
                <a:solidFill>
                  <a:srgbClr val="000000"/>
                </a:solidFill>
              </a:rPr>
              <a:t>esoscale eddies</a:t>
            </a:r>
            <a:r>
              <a:rPr lang="es-419" sz="1908">
                <a:solidFill>
                  <a:srgbClr val="000000"/>
                </a:solidFill>
              </a:rPr>
              <a:t>, and temperature to highlight potential shark foraging zones.</a:t>
            </a:r>
            <a:endParaRPr sz="1908">
              <a:solidFill>
                <a:srgbClr val="000000"/>
              </a:solidFill>
            </a:endParaRPr>
          </a:p>
          <a:p>
            <a:pPr indent="0" lvl="0" marL="0" rtl="0" algn="ctr">
              <a:spcBef>
                <a:spcPts val="1200"/>
              </a:spcBef>
              <a:spcAft>
                <a:spcPts val="0"/>
              </a:spcAft>
              <a:buNone/>
            </a:pPr>
            <a:r>
              <a:rPr lang="es-419" sz="1908">
                <a:solidFill>
                  <a:srgbClr val="000000"/>
                </a:solidFill>
              </a:rPr>
              <a:t>With this project we ensure all scientific data and references come directly from verified NASA sources. This approach ensures that our project is scientifically accurate, transparent, and reproducible, while showcasing how technology and open data can support ocean conservation.</a:t>
            </a:r>
            <a:endParaRPr sz="1908">
              <a:solidFill>
                <a:srgbClr val="000000"/>
              </a:solidFill>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pic>
        <p:nvPicPr>
          <p:cNvPr id="68" name="Google Shape;68;p15"/>
          <p:cNvPicPr preferRelativeResize="0"/>
          <p:nvPr/>
        </p:nvPicPr>
        <p:blipFill>
          <a:blip r:embed="rId3">
            <a:alphaModFix/>
          </a:blip>
          <a:stretch>
            <a:fillRect/>
          </a:stretch>
        </p:blipFill>
        <p:spPr>
          <a:xfrm>
            <a:off x="863700" y="613500"/>
            <a:ext cx="8095699" cy="4351425"/>
          </a:xfrm>
          <a:prstGeom prst="rect">
            <a:avLst/>
          </a:prstGeom>
          <a:noFill/>
          <a:ln>
            <a:noFill/>
          </a:ln>
        </p:spPr>
      </p:pic>
      <p:sp>
        <p:nvSpPr>
          <p:cNvPr id="69" name="Google Shape;69;p15"/>
          <p:cNvSpPr txBox="1"/>
          <p:nvPr>
            <p:ph type="title"/>
          </p:nvPr>
        </p:nvSpPr>
        <p:spPr>
          <a:xfrm>
            <a:off x="72750" y="41350"/>
            <a:ext cx="1636800" cy="50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s-419" sz="2000"/>
              <a:t>Ocean Current View</a:t>
            </a:r>
            <a:endParaRPr sz="2000"/>
          </a:p>
        </p:txBody>
      </p:sp>
      <p:cxnSp>
        <p:nvCxnSpPr>
          <p:cNvPr id="70" name="Google Shape;70;p15"/>
          <p:cNvCxnSpPr/>
          <p:nvPr/>
        </p:nvCxnSpPr>
        <p:spPr>
          <a:xfrm flipH="1" rot="10800000">
            <a:off x="5941475" y="1160750"/>
            <a:ext cx="660300" cy="553200"/>
          </a:xfrm>
          <a:prstGeom prst="straightConnector1">
            <a:avLst/>
          </a:prstGeom>
          <a:noFill/>
          <a:ln cap="flat" cmpd="sng" w="38100">
            <a:solidFill>
              <a:schemeClr val="dk1"/>
            </a:solidFill>
            <a:prstDash val="solid"/>
            <a:round/>
            <a:headEnd len="med" w="med" type="none"/>
            <a:tailEnd len="med" w="med" type="triangle"/>
          </a:ln>
        </p:spPr>
      </p:cxnSp>
      <p:sp>
        <p:nvSpPr>
          <p:cNvPr id="71" name="Google Shape;71;p15"/>
          <p:cNvSpPr/>
          <p:nvPr/>
        </p:nvSpPr>
        <p:spPr>
          <a:xfrm>
            <a:off x="7272550" y="1846125"/>
            <a:ext cx="1636800" cy="150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100">
                <a:latin typeface="Source Code Pro"/>
                <a:ea typeface="Source Code Pro"/>
                <a:cs typeface="Source Code Pro"/>
                <a:sym typeface="Source Code Pro"/>
              </a:rPr>
              <a:t>Specific search</a:t>
            </a:r>
            <a:endParaRPr sz="1100">
              <a:latin typeface="Source Code Pro"/>
              <a:ea typeface="Source Code Pro"/>
              <a:cs typeface="Source Code Pro"/>
              <a:sym typeface="Source Code Pro"/>
            </a:endParaRPr>
          </a:p>
        </p:txBody>
      </p:sp>
      <p:sp>
        <p:nvSpPr>
          <p:cNvPr id="72" name="Google Shape;72;p15"/>
          <p:cNvSpPr/>
          <p:nvPr/>
        </p:nvSpPr>
        <p:spPr>
          <a:xfrm>
            <a:off x="4953325" y="1757950"/>
            <a:ext cx="1636800" cy="150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1100">
                <a:latin typeface="Source Code Pro"/>
                <a:ea typeface="Source Code Pro"/>
                <a:cs typeface="Source Code Pro"/>
                <a:sym typeface="Source Code Pro"/>
              </a:rPr>
              <a:t>Interactive menu</a:t>
            </a:r>
            <a:endParaRPr sz="1100">
              <a:latin typeface="Source Code Pro"/>
              <a:ea typeface="Source Code Pro"/>
              <a:cs typeface="Source Code Pro"/>
              <a:sym typeface="Source Code Pro"/>
            </a:endParaRPr>
          </a:p>
        </p:txBody>
      </p:sp>
      <p:cxnSp>
        <p:nvCxnSpPr>
          <p:cNvPr id="73" name="Google Shape;73;p15"/>
          <p:cNvCxnSpPr/>
          <p:nvPr/>
        </p:nvCxnSpPr>
        <p:spPr>
          <a:xfrm flipH="1" rot="10800000">
            <a:off x="7885875" y="1160750"/>
            <a:ext cx="11100" cy="630300"/>
          </a:xfrm>
          <a:prstGeom prst="straightConnector1">
            <a:avLst/>
          </a:prstGeom>
          <a:noFill/>
          <a:ln cap="flat" cmpd="sng" w="38100">
            <a:solidFill>
              <a:schemeClr val="dk1"/>
            </a:solidFill>
            <a:prstDash val="solid"/>
            <a:round/>
            <a:headEnd len="med" w="med" type="none"/>
            <a:tailEnd len="med" w="med" type="triangle"/>
          </a:ln>
        </p:spPr>
      </p:cxnSp>
      <p:sp>
        <p:nvSpPr>
          <p:cNvPr id="74" name="Google Shape;74;p15"/>
          <p:cNvSpPr txBox="1"/>
          <p:nvPr/>
        </p:nvSpPr>
        <p:spPr>
          <a:xfrm>
            <a:off x="1781175" y="59400"/>
            <a:ext cx="6537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1200">
                <a:latin typeface="Source Code Pro SemiBold"/>
                <a:ea typeface="Source Code Pro SemiBold"/>
                <a:cs typeface="Source Code Pro SemiBold"/>
                <a:sym typeface="Source Code Pro SemiBold"/>
              </a:rPr>
              <a:t>transport nutrients and prey, creating feeding grounds that attract sharks</a:t>
            </a:r>
            <a:endParaRPr sz="1500">
              <a:latin typeface="Source Code Pro SemiBold"/>
              <a:ea typeface="Source Code Pro SemiBold"/>
              <a:cs typeface="Source Code Pro SemiBold"/>
              <a:sym typeface="Source Code Pro SemiBo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pic>
        <p:nvPicPr>
          <p:cNvPr id="79" name="Google Shape;79;p16"/>
          <p:cNvPicPr preferRelativeResize="0"/>
          <p:nvPr/>
        </p:nvPicPr>
        <p:blipFill>
          <a:blip r:embed="rId3">
            <a:alphaModFix/>
          </a:blip>
          <a:stretch>
            <a:fillRect/>
          </a:stretch>
        </p:blipFill>
        <p:spPr>
          <a:xfrm>
            <a:off x="521125" y="599900"/>
            <a:ext cx="8358552" cy="4440476"/>
          </a:xfrm>
          <a:prstGeom prst="rect">
            <a:avLst/>
          </a:prstGeom>
          <a:noFill/>
          <a:ln>
            <a:noFill/>
          </a:ln>
        </p:spPr>
      </p:pic>
      <p:sp>
        <p:nvSpPr>
          <p:cNvPr id="80" name="Google Shape;80;p16"/>
          <p:cNvSpPr txBox="1"/>
          <p:nvPr>
            <p:ph type="title"/>
          </p:nvPr>
        </p:nvSpPr>
        <p:spPr>
          <a:xfrm>
            <a:off x="72750" y="41350"/>
            <a:ext cx="1963800" cy="50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s-419" sz="2000"/>
              <a:t>Mesoscale Eddies </a:t>
            </a:r>
            <a:r>
              <a:rPr lang="es-419" sz="2000"/>
              <a:t>View</a:t>
            </a:r>
            <a:endParaRPr sz="2000"/>
          </a:p>
        </p:txBody>
      </p:sp>
      <p:cxnSp>
        <p:nvCxnSpPr>
          <p:cNvPr id="81" name="Google Shape;81;p16"/>
          <p:cNvCxnSpPr/>
          <p:nvPr/>
        </p:nvCxnSpPr>
        <p:spPr>
          <a:xfrm>
            <a:off x="6350175" y="3883400"/>
            <a:ext cx="654000" cy="150900"/>
          </a:xfrm>
          <a:prstGeom prst="straightConnector1">
            <a:avLst/>
          </a:prstGeom>
          <a:noFill/>
          <a:ln cap="flat" cmpd="sng" w="38100">
            <a:solidFill>
              <a:schemeClr val="dk1"/>
            </a:solidFill>
            <a:prstDash val="solid"/>
            <a:round/>
            <a:headEnd len="med" w="med" type="none"/>
            <a:tailEnd len="med" w="med" type="triangle"/>
          </a:ln>
        </p:spPr>
      </p:cxnSp>
      <p:sp>
        <p:nvSpPr>
          <p:cNvPr id="82" name="Google Shape;82;p16"/>
          <p:cNvSpPr/>
          <p:nvPr/>
        </p:nvSpPr>
        <p:spPr>
          <a:xfrm>
            <a:off x="5318950" y="3682100"/>
            <a:ext cx="981000" cy="20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800">
                <a:latin typeface="Source Code Pro"/>
                <a:ea typeface="Source Code Pro"/>
                <a:cs typeface="Source Code Pro"/>
                <a:sym typeface="Source Code Pro"/>
              </a:rPr>
              <a:t>Explanation</a:t>
            </a:r>
            <a:endParaRPr sz="800">
              <a:latin typeface="Source Code Pro"/>
              <a:ea typeface="Source Code Pro"/>
              <a:cs typeface="Source Code Pro"/>
              <a:sym typeface="Source Code Pro"/>
            </a:endParaRPr>
          </a:p>
        </p:txBody>
      </p:sp>
      <p:cxnSp>
        <p:nvCxnSpPr>
          <p:cNvPr id="83" name="Google Shape;83;p16"/>
          <p:cNvCxnSpPr/>
          <p:nvPr/>
        </p:nvCxnSpPr>
        <p:spPr>
          <a:xfrm>
            <a:off x="6551375" y="4675675"/>
            <a:ext cx="817500" cy="63000"/>
          </a:xfrm>
          <a:prstGeom prst="straightConnector1">
            <a:avLst/>
          </a:prstGeom>
          <a:noFill/>
          <a:ln cap="flat" cmpd="sng" w="38100">
            <a:solidFill>
              <a:schemeClr val="dk1"/>
            </a:solidFill>
            <a:prstDash val="solid"/>
            <a:round/>
            <a:headEnd len="med" w="med" type="none"/>
            <a:tailEnd len="med" w="med" type="triangle"/>
          </a:ln>
        </p:spPr>
      </p:cxnSp>
      <p:sp>
        <p:nvSpPr>
          <p:cNvPr id="84" name="Google Shape;84;p16"/>
          <p:cNvSpPr/>
          <p:nvPr/>
        </p:nvSpPr>
        <p:spPr>
          <a:xfrm>
            <a:off x="5421050" y="4537375"/>
            <a:ext cx="981000" cy="20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800">
                <a:latin typeface="Source Code Pro"/>
                <a:ea typeface="Source Code Pro"/>
                <a:cs typeface="Source Code Pro"/>
                <a:sym typeface="Source Code Pro"/>
              </a:rPr>
              <a:t>References</a:t>
            </a:r>
            <a:endParaRPr sz="800">
              <a:latin typeface="Source Code Pro"/>
              <a:ea typeface="Source Code Pro"/>
              <a:cs typeface="Source Code Pro"/>
              <a:sym typeface="Source Code Pro"/>
            </a:endParaRPr>
          </a:p>
        </p:txBody>
      </p:sp>
      <p:sp>
        <p:nvSpPr>
          <p:cNvPr id="85" name="Google Shape;85;p16"/>
          <p:cNvSpPr txBox="1"/>
          <p:nvPr/>
        </p:nvSpPr>
        <p:spPr>
          <a:xfrm>
            <a:off x="2232175" y="0"/>
            <a:ext cx="67023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1000">
                <a:latin typeface="Source Code Pro SemiBold"/>
                <a:ea typeface="Source Code Pro SemiBold"/>
                <a:cs typeface="Source Code Pro SemiBold"/>
                <a:sym typeface="Source Code Pro SemiBold"/>
              </a:rPr>
              <a:t>(large rotating water masses) trap nutrients and fish, forming biological “hotspots” where sharks often forage. These ranging from 10 to 500 kilometers in diameter that last from days to months.</a:t>
            </a:r>
            <a:endParaRPr sz="1000">
              <a:latin typeface="Source Code Pro SemiBold"/>
              <a:ea typeface="Source Code Pro SemiBold"/>
              <a:cs typeface="Source Code Pro SemiBold"/>
              <a:sym typeface="Source Code Pro SemiBo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72750" y="41350"/>
            <a:ext cx="1636800" cy="50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s-419" sz="2000"/>
              <a:t>Temperature </a:t>
            </a:r>
            <a:r>
              <a:rPr lang="es-419" sz="2000"/>
              <a:t>View</a:t>
            </a:r>
            <a:endParaRPr sz="2000"/>
          </a:p>
        </p:txBody>
      </p:sp>
      <p:pic>
        <p:nvPicPr>
          <p:cNvPr id="91" name="Google Shape;91;p17"/>
          <p:cNvPicPr preferRelativeResize="0"/>
          <p:nvPr/>
        </p:nvPicPr>
        <p:blipFill>
          <a:blip r:embed="rId3">
            <a:alphaModFix/>
          </a:blip>
          <a:stretch>
            <a:fillRect/>
          </a:stretch>
        </p:blipFill>
        <p:spPr>
          <a:xfrm>
            <a:off x="986600" y="627100"/>
            <a:ext cx="7999627" cy="4249799"/>
          </a:xfrm>
          <a:prstGeom prst="rect">
            <a:avLst/>
          </a:prstGeom>
          <a:noFill/>
          <a:ln>
            <a:noFill/>
          </a:ln>
        </p:spPr>
      </p:pic>
      <p:cxnSp>
        <p:nvCxnSpPr>
          <p:cNvPr id="92" name="Google Shape;92;p17"/>
          <p:cNvCxnSpPr/>
          <p:nvPr/>
        </p:nvCxnSpPr>
        <p:spPr>
          <a:xfrm>
            <a:off x="7066975" y="3719925"/>
            <a:ext cx="654000" cy="150900"/>
          </a:xfrm>
          <a:prstGeom prst="straightConnector1">
            <a:avLst/>
          </a:prstGeom>
          <a:noFill/>
          <a:ln cap="flat" cmpd="sng" w="38100">
            <a:solidFill>
              <a:schemeClr val="dk1"/>
            </a:solidFill>
            <a:prstDash val="solid"/>
            <a:round/>
            <a:headEnd len="med" w="med" type="none"/>
            <a:tailEnd len="med" w="med" type="triangle"/>
          </a:ln>
        </p:spPr>
      </p:cxnSp>
      <p:sp>
        <p:nvSpPr>
          <p:cNvPr id="93" name="Google Shape;93;p17"/>
          <p:cNvSpPr/>
          <p:nvPr/>
        </p:nvSpPr>
        <p:spPr>
          <a:xfrm>
            <a:off x="6035750" y="3518625"/>
            <a:ext cx="981000" cy="20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419" sz="800">
                <a:latin typeface="Source Code Pro"/>
                <a:ea typeface="Source Code Pro"/>
                <a:cs typeface="Source Code Pro"/>
                <a:sym typeface="Source Code Pro"/>
              </a:rPr>
              <a:t>Heat map</a:t>
            </a:r>
            <a:endParaRPr sz="800">
              <a:latin typeface="Source Code Pro"/>
              <a:ea typeface="Source Code Pro"/>
              <a:cs typeface="Source Code Pro"/>
              <a:sym typeface="Source Code Pro"/>
            </a:endParaRPr>
          </a:p>
        </p:txBody>
      </p:sp>
      <p:sp>
        <p:nvSpPr>
          <p:cNvPr id="94" name="Google Shape;94;p17"/>
          <p:cNvSpPr txBox="1"/>
          <p:nvPr/>
        </p:nvSpPr>
        <p:spPr>
          <a:xfrm>
            <a:off x="2062425" y="41350"/>
            <a:ext cx="6840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419" sz="1200">
                <a:latin typeface="Source Code Pro SemiBold"/>
                <a:ea typeface="Source Code Pro SemiBold"/>
                <a:cs typeface="Source Code Pro SemiBold"/>
                <a:sym typeface="Source Code Pro SemiBold"/>
              </a:rPr>
              <a:t>influences shark distribution since most species prefer specific thermal ranges for metabolism and hunting.</a:t>
            </a:r>
            <a:endParaRPr sz="1200">
              <a:latin typeface="Source Code Pro SemiBold"/>
              <a:ea typeface="Source Code Pro SemiBold"/>
              <a:cs typeface="Source Code Pro SemiBold"/>
              <a:sym typeface="Source Code Pro SemiBo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